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89" r:id="rId7"/>
    <p:sldId id="290" r:id="rId8"/>
    <p:sldId id="291" r:id="rId9"/>
    <p:sldId id="292" r:id="rId10"/>
    <p:sldId id="286" r:id="rId11"/>
    <p:sldId id="296" r:id="rId12"/>
    <p:sldId id="293" r:id="rId13"/>
    <p:sldId id="294" r:id="rId14"/>
    <p:sldId id="295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1"/>
    <p:restoredTop sz="85958"/>
  </p:normalViewPr>
  <p:slideViewPr>
    <p:cSldViewPr snapToGrid="0">
      <p:cViewPr>
        <p:scale>
          <a:sx n="67" d="100"/>
          <a:sy n="67" d="100"/>
        </p:scale>
        <p:origin x="236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BEE-84F7-B348-A3E9-BBE2E8878B64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A217A-AB8F-CA46-BF38-020C47CDC56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7492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8E2E7-94B1-0741-939F-ABF26972877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5160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43152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63312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04134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38846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6258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4354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07961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34858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70243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0960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8E2E7-94B1-0741-939F-ABF26972877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6549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2698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3699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11087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0284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77272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78062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60718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53240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09103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38826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18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233877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4730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3883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389877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12300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7208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44680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98722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9588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63058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00585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72673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3993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20480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51205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94637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62735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9466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540D-8E98-8C0B-D8DB-702C8DB5F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C0381-5C34-A110-AF57-BA5B21CE7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E80FF-8637-3063-3383-35EE9E3A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13BAF-2C42-9AFE-4B5A-4C83A913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AF4BC-A19C-F6D5-7668-202D2642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5004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DBB1-7845-7F6E-81B0-FC820F52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45E7D-812B-0A04-2DAE-13019A293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62E73-6EA5-407A-29F7-3B5860FD1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C4755-9AC4-A4C2-F1C3-CEB71106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63009-7675-DA8E-6952-13E62713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8365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FE4DCC-138B-CD6E-A682-4B4DA86A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35F79-D095-D7F6-8B4D-076F973FD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3AF0D-9104-F908-0881-86A5A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381D7-A7A6-1840-A8D9-50FA0C4C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11EC8-12DD-BE40-C669-8CAFEF51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61519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8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8465" y="1282885"/>
            <a:ext cx="2866631" cy="219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8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19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46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7F7D-88CC-9A98-16F0-E8C32196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E13E-26FA-056C-583E-8FEB4B9C8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81C02-8E41-0735-3EBB-E7C9FA6D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D6604-D8CD-C81F-FD1D-DD2F7CAF9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6874-2D08-F3BF-0957-DA23DE9B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793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A210-CCAD-9F79-96F7-4C406CC9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071F9-EBBF-BD6D-810D-FCCABEA3E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A8B7F-0B20-F687-C0BF-40A3C55E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A76E-AAFA-EC91-D250-A70DFE1D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3394B-F5D9-D2D3-A23E-ACC90C5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6665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AC3F-FFA8-6C82-C555-7870C45A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3E18F-4A36-4D21-3FA3-E5BA8209C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18115-9428-AA66-9240-842B3FDD7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ED13E-22A1-ABE2-EFA7-FA98439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D25A4-B907-6229-3A56-6411BFCD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0B5A6-B6F2-8E7B-FE40-5E456502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5918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04CE-7589-73C2-A1F5-1F3C90BC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B8990-9A58-7269-A5DC-FD29A666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097F9-B741-2218-1FB7-EB5FE7184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62A5C-E24E-17ED-5DF5-D56FD3E7C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E5A8B-122E-DB70-7743-9026A952A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32B3B-8FBE-5A77-7148-8A303E1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D2293-C698-0019-EE37-6F3482B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2C918-7E01-22EE-089F-754245D02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77068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286A-C242-6406-7BA5-574FF2C6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04A77-759B-DEEF-67B3-44B24472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52801-D984-1DDB-D294-172A8535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0B3A0-19CD-BA19-BC50-87DDA8AB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7025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D54FD8-D90A-CD86-200A-1147148B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8CDF7-78A4-D5FB-87DA-E793FAE3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D708C-1C48-3F72-72DE-225DA5E5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036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89C1-D864-2C25-02F4-957C6409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74A52-61ED-46AF-4D65-1A0BBD876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1216A-2A31-51A1-584D-7DBA0132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E2BD7-18CE-E513-7E14-3B999BB2B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80992-B277-751B-5CE6-B9BE560B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0091D-7901-936C-51D0-D335A2F2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203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C1FC-C299-6242-84F7-4E2210996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E564B-C128-24D5-6280-C9D16E88E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06768-EC8E-E255-1522-7C0E3D6D1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6B38-8FBB-CC72-7124-C3D85CB0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5ACDE-60B5-2FF8-8B3C-759AB076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EAA3D-102F-2B0A-91A8-517DD3DB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378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B7194-666F-1056-F87F-D36056994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1DBB8-082E-2B1F-CF6D-3507D5D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4E794-2C82-C4EB-8ABC-8D6652B05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490FF-50A6-CA47-BB84-181219E6E196}" type="datetimeFigureOut">
              <a:rPr lang="en-MX" smtClean="0"/>
              <a:t>02/07/24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54776-1B2E-2B22-54D7-3BC881330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ECB8C-9317-CD68-548D-E8B51D5F3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7530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est.ensembl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rest.ensembl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helpdesk@ensembl.or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raining.ensembl.org/events/" TargetMode="External"/><Relationship Id="rId2" Type="http://schemas.openxmlformats.org/officeDocument/2006/relationships/hyperlink" Target="https://github.com/cogent3/SMBE2024Workshop/tree/main/EnsEMBL_REST_API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horturl.at/SsPDw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s://shorturl.at/zR6I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87.rest.ensembl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FA2B-CF8D-8B59-897A-74D7E9DFC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Introduction to Ensembl REST and EnsemblLite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C0ACC-C6D5-D63E-B0A3-D425F1480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8654"/>
            <a:ext cx="9144000" cy="1655762"/>
          </a:xfrm>
        </p:spPr>
        <p:txBody>
          <a:bodyPr>
            <a:normAutofit/>
          </a:bodyPr>
          <a:lstStyle/>
          <a:p>
            <a:r>
              <a:rPr lang="en-MX" dirty="0">
                <a:latin typeface="+mj-lt"/>
              </a:rPr>
              <a:t>Daniela Robles, LIIGH-UNAM, Mexico</a:t>
            </a:r>
          </a:p>
          <a:p>
            <a:r>
              <a:rPr lang="en-MX" dirty="0">
                <a:latin typeface="+mj-lt"/>
              </a:rPr>
              <a:t>Gavin Huttley, ANU, Australia</a:t>
            </a:r>
          </a:p>
          <a:p>
            <a:r>
              <a:rPr lang="en-MX" dirty="0">
                <a:latin typeface="+mj-lt"/>
              </a:rPr>
              <a:t>Stefano Giorgetti, EnsEMBL, UK</a:t>
            </a:r>
          </a:p>
        </p:txBody>
      </p:sp>
    </p:spTree>
    <p:extLst>
      <p:ext uri="{BB962C8B-B14F-4D97-AF65-F5344CB8AC3E}">
        <p14:creationId xmlns:p14="http://schemas.microsoft.com/office/powerpoint/2010/main" val="334983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CA5622-172A-B347-9698-9B9971245C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-7057"/>
          <a:stretch/>
        </p:blipFill>
        <p:spPr>
          <a:xfrm>
            <a:off x="22138" y="1906701"/>
            <a:ext cx="6040073" cy="319474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FEB58B-1C40-A746-83F5-0ABF75389B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62211" y="1906701"/>
            <a:ext cx="6112719" cy="29853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996A9A-07CF-1EF7-DDDF-53A056EE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How Ensembl is organised - Schemas</a:t>
            </a:r>
          </a:p>
        </p:txBody>
      </p:sp>
    </p:spTree>
    <p:extLst>
      <p:ext uri="{BB962C8B-B14F-4D97-AF65-F5344CB8AC3E}">
        <p14:creationId xmlns:p14="http://schemas.microsoft.com/office/powerpoint/2010/main" val="3805047799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;p4">
            <a:extLst>
              <a:ext uri="{FF2B5EF4-FFF2-40B4-BE49-F238E27FC236}">
                <a16:creationId xmlns:a16="http://schemas.microsoft.com/office/drawing/2014/main" id="{430F3B90-9F2E-D54D-ADB7-B237CA6D7CC2}"/>
              </a:ext>
            </a:extLst>
          </p:cNvPr>
          <p:cNvSpPr txBox="1">
            <a:spLocks/>
          </p:cNvSpPr>
          <p:nvPr/>
        </p:nvSpPr>
        <p:spPr>
          <a:xfrm>
            <a:off x="754380" y="1688909"/>
            <a:ext cx="10927079" cy="4609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These model biological entities, </a:t>
            </a:r>
            <a:r>
              <a:rPr lang="en-GB" sz="2400" i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e.g</a:t>
            </a: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., genes, transcripts, exons, etc.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A data object represents a piece of data that is (or can be) stored in the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3C258-60A1-1A43-9C37-D3A2469E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12" y="5606692"/>
            <a:ext cx="3171039" cy="1024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E9DDF7-166C-2C45-B9E1-C7364005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358" y="5790914"/>
            <a:ext cx="2717930" cy="84059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1DFF620-FD16-5340-8C73-AC9B1908598E}"/>
              </a:ext>
            </a:extLst>
          </p:cNvPr>
          <p:cNvSpPr/>
          <p:nvPr/>
        </p:nvSpPr>
        <p:spPr>
          <a:xfrm>
            <a:off x="4304242" y="4106816"/>
            <a:ext cx="1359017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CEDE5-65A7-0949-8D65-12E30C0033A0}"/>
              </a:ext>
            </a:extLst>
          </p:cNvPr>
          <p:cNvSpPr txBox="1"/>
          <p:nvPr/>
        </p:nvSpPr>
        <p:spPr>
          <a:xfrm>
            <a:off x="4443413" y="4134362"/>
            <a:ext cx="896399" cy="458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Gene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DD25AD-3A5F-2845-B137-C5BD988603FA}"/>
              </a:ext>
            </a:extLst>
          </p:cNvPr>
          <p:cNvSpPr/>
          <p:nvPr/>
        </p:nvSpPr>
        <p:spPr>
          <a:xfrm>
            <a:off x="2267156" y="4683278"/>
            <a:ext cx="1359017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DDF27-A9B2-8644-9107-B9CB0B88D6D9}"/>
              </a:ext>
            </a:extLst>
          </p:cNvPr>
          <p:cNvSpPr txBox="1"/>
          <p:nvPr/>
        </p:nvSpPr>
        <p:spPr>
          <a:xfrm>
            <a:off x="2421655" y="4710824"/>
            <a:ext cx="846707" cy="458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Exon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A494FD-7CAB-7144-9C90-147141D49FC4}"/>
              </a:ext>
            </a:extLst>
          </p:cNvPr>
          <p:cNvSpPr/>
          <p:nvPr/>
        </p:nvSpPr>
        <p:spPr>
          <a:xfrm>
            <a:off x="6096000" y="4853802"/>
            <a:ext cx="1728095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6311F-9DDA-8C4E-8A2F-6A72E83827E2}"/>
              </a:ext>
            </a:extLst>
          </p:cNvPr>
          <p:cNvSpPr txBox="1"/>
          <p:nvPr/>
        </p:nvSpPr>
        <p:spPr>
          <a:xfrm>
            <a:off x="6096001" y="4881346"/>
            <a:ext cx="1867261" cy="458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Transcript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883092-B351-014C-AAC7-E19996D7B55A}"/>
              </a:ext>
            </a:extLst>
          </p:cNvPr>
          <p:cNvSpPr/>
          <p:nvPr/>
        </p:nvSpPr>
        <p:spPr>
          <a:xfrm>
            <a:off x="8543878" y="4079271"/>
            <a:ext cx="1359017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1FBFC-D992-964D-A7CA-47A2F46B5719}"/>
              </a:ext>
            </a:extLst>
          </p:cNvPr>
          <p:cNvSpPr txBox="1"/>
          <p:nvPr/>
        </p:nvSpPr>
        <p:spPr>
          <a:xfrm>
            <a:off x="8698377" y="4106817"/>
            <a:ext cx="846707" cy="458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Exon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2938F5-51FB-6D68-C2AB-25716483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Data objects</a:t>
            </a:r>
          </a:p>
        </p:txBody>
      </p:sp>
    </p:spTree>
    <p:extLst>
      <p:ext uri="{BB962C8B-B14F-4D97-AF65-F5344CB8AC3E}">
        <p14:creationId xmlns:p14="http://schemas.microsoft.com/office/powerpoint/2010/main" val="1846874909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7" name="Picture 6" descr="A diagram of a gene sequence&#10;&#10;Description automatically generated">
            <a:extLst>
              <a:ext uri="{FF2B5EF4-FFF2-40B4-BE49-F238E27FC236}">
                <a16:creationId xmlns:a16="http://schemas.microsoft.com/office/drawing/2014/main" id="{F238D4D6-42EB-3FDD-6CBF-DB9F59D4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092271"/>
            <a:ext cx="6376773" cy="4890457"/>
          </a:xfrm>
          <a:prstGeom prst="rect">
            <a:avLst/>
          </a:prstGeom>
        </p:spPr>
      </p:pic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data model</a:t>
            </a:r>
          </a:p>
        </p:txBody>
      </p:sp>
    </p:spTree>
    <p:extLst>
      <p:ext uri="{BB962C8B-B14F-4D97-AF65-F5344CB8AC3E}">
        <p14:creationId xmlns:p14="http://schemas.microsoft.com/office/powerpoint/2010/main" val="74404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data model</a:t>
            </a:r>
          </a:p>
        </p:txBody>
      </p:sp>
      <p:pic>
        <p:nvPicPr>
          <p:cNvPr id="3" name="Picture 2" descr="A red rectangles with a white background&#10;&#10;Description automatically generated">
            <a:extLst>
              <a:ext uri="{FF2B5EF4-FFF2-40B4-BE49-F238E27FC236}">
                <a16:creationId xmlns:a16="http://schemas.microsoft.com/office/drawing/2014/main" id="{BD4A6CD1-AD47-7C44-C27B-8187991D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29" y="4057899"/>
            <a:ext cx="6142509" cy="183759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846660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Primary feature types are Genes, Transcripts, and Exons 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A Gene is a set of alternatively spliced Transcripts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A Transcript is a set of Exons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394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data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Translations are not Features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Peptides are not stored in the database, they are computed on the fly using Transcript objects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Not all transcripts have a translation (e.g., ncRNAs)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pic>
        <p:nvPicPr>
          <p:cNvPr id="7" name="Picture 6" descr="A diagram of a translation&#10;&#10;Description automatically generated">
            <a:extLst>
              <a:ext uri="{FF2B5EF4-FFF2-40B4-BE49-F238E27FC236}">
                <a16:creationId xmlns:a16="http://schemas.microsoft.com/office/drawing/2014/main" id="{478E3C29-487A-307C-932B-39444B86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447" y="3510020"/>
            <a:ext cx="5802870" cy="2239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6FB8A-451C-62D1-D3FF-C29317763281}"/>
              </a:ext>
            </a:extLst>
          </p:cNvPr>
          <p:cNvSpPr/>
          <p:nvPr/>
        </p:nvSpPr>
        <p:spPr>
          <a:xfrm>
            <a:off x="2725271" y="3392191"/>
            <a:ext cx="950258" cy="516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444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Features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Features have a defined location on the genome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Start and end are always plotted on the forward strand. Start &lt; end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Genes and exons are examples of Features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6FB8A-451C-62D1-D3FF-C29317763281}"/>
              </a:ext>
            </a:extLst>
          </p:cNvPr>
          <p:cNvSpPr/>
          <p:nvPr/>
        </p:nvSpPr>
        <p:spPr>
          <a:xfrm>
            <a:off x="2725271" y="3392191"/>
            <a:ext cx="950258" cy="516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 descr="A diagram of a gene palliative care&#10;&#10;Description automatically generated">
            <a:extLst>
              <a:ext uri="{FF2B5EF4-FFF2-40B4-BE49-F238E27FC236}">
                <a16:creationId xmlns:a16="http://schemas.microsoft.com/office/drawing/2014/main" id="{D3F339BD-7349-2517-B4B7-D5A9BC53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829" y="3395720"/>
            <a:ext cx="7772400" cy="22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08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What is a REST API?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n-MX" sz="2400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e</a:t>
            </a:r>
            <a:r>
              <a:rPr lang="en-MX" sz="2400" dirty="0">
                <a:latin typeface="+mj-lt"/>
              </a:rPr>
              <a:t>presentational State Transfer. It describes how one system can communicate state with another.</a:t>
            </a:r>
          </a:p>
          <a:p>
            <a:pPr marL="0" indent="0"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n-MX" sz="2400" dirty="0">
                <a:latin typeface="+mj-lt"/>
              </a:rPr>
              <a:t>Typically over HTTP(s), providing a machine readable, language agnostic method to access remote data or services.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52F0FB-42EA-DB13-8F13-4E9A453D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787" y="3623267"/>
            <a:ext cx="7518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8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REST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5934559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3200" dirty="0" err="1">
                <a:latin typeface="+mj-lt"/>
              </a:rPr>
              <a:t>Language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agnostic</a:t>
            </a:r>
            <a:r>
              <a:rPr lang="es-ES" sz="3200" dirty="0">
                <a:latin typeface="+mj-lt"/>
              </a:rPr>
              <a:t> Access </a:t>
            </a:r>
            <a:r>
              <a:rPr lang="es-ES" sz="3200" dirty="0" err="1">
                <a:latin typeface="+mj-lt"/>
              </a:rPr>
              <a:t>to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Ensembl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datasets</a:t>
            </a:r>
            <a:endParaRPr lang="es-ES" sz="32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32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3200" dirty="0" err="1">
                <a:latin typeface="+mj-lt"/>
              </a:rPr>
              <a:t>Only</a:t>
            </a:r>
            <a:r>
              <a:rPr lang="es-ES" sz="3200" dirty="0">
                <a:latin typeface="+mj-lt"/>
              </a:rPr>
              <a:t> a </a:t>
            </a:r>
            <a:r>
              <a:rPr lang="es-ES" sz="3200" dirty="0" err="1">
                <a:latin typeface="+mj-lt"/>
              </a:rPr>
              <a:t>fraction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of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the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functionality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of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the</a:t>
            </a:r>
            <a:r>
              <a:rPr lang="es-ES" sz="3200" dirty="0">
                <a:latin typeface="+mj-lt"/>
              </a:rPr>
              <a:t> Perl API </a:t>
            </a:r>
            <a:r>
              <a:rPr lang="es-ES" sz="3200" dirty="0" err="1">
                <a:latin typeface="+mj-lt"/>
              </a:rPr>
              <a:t>is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exposed</a:t>
            </a:r>
            <a:endParaRPr lang="es-ES" sz="32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3200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sz="3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http://rest.ensembl.org</a:t>
            </a:r>
            <a:endParaRPr lang="es-E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n-MX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8D264E-F9FD-AC1D-4EAC-DEC1D015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820" y="555685"/>
            <a:ext cx="5569301" cy="429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0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What is an endpoint?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 err="1">
                <a:latin typeface="+mj-lt"/>
              </a:rPr>
              <a:t>An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is</a:t>
            </a:r>
            <a:r>
              <a:rPr lang="es-ES" sz="2400" dirty="0">
                <a:latin typeface="+mj-lt"/>
              </a:rPr>
              <a:t> a particular output </a:t>
            </a:r>
            <a:r>
              <a:rPr lang="es-ES" sz="2400" dirty="0" err="1">
                <a:latin typeface="+mj-lt"/>
              </a:rPr>
              <a:t>that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you</a:t>
            </a:r>
            <a:r>
              <a:rPr lang="es-ES" sz="2400" dirty="0">
                <a:latin typeface="+mj-lt"/>
              </a:rPr>
              <a:t> can </a:t>
            </a:r>
            <a:r>
              <a:rPr lang="es-ES" sz="2400" dirty="0" err="1">
                <a:latin typeface="+mj-lt"/>
              </a:rPr>
              <a:t>get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given</a:t>
            </a:r>
            <a:r>
              <a:rPr lang="es-ES" sz="2400" dirty="0">
                <a:latin typeface="+mj-lt"/>
              </a:rPr>
              <a:t> a particular input.</a:t>
            </a: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 err="1">
                <a:latin typeface="+mj-lt"/>
              </a:rPr>
              <a:t>It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is</a:t>
            </a:r>
            <a:r>
              <a:rPr lang="es-ES" sz="2400" dirty="0">
                <a:latin typeface="+mj-lt"/>
              </a:rPr>
              <a:t> a </a:t>
            </a:r>
            <a:r>
              <a:rPr lang="es-ES" sz="2400" dirty="0" err="1">
                <a:latin typeface="+mj-lt"/>
              </a:rPr>
              <a:t>function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that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interacts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with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Ensembl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database</a:t>
            </a:r>
            <a:r>
              <a:rPr lang="es-ES" sz="2400" dirty="0">
                <a:latin typeface="+mj-lt"/>
              </a:rPr>
              <a:t>.</a:t>
            </a:r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52F0FB-42EA-DB13-8F13-4E9A453D0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289" y="3260220"/>
            <a:ext cx="7518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1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Endpoint documentation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972669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>
                <a:latin typeface="+mj-lt"/>
              </a:rPr>
              <a:t>Full </a:t>
            </a:r>
            <a:r>
              <a:rPr lang="es-ES" sz="2400" dirty="0" err="1">
                <a:latin typeface="+mj-lt"/>
              </a:rPr>
              <a:t>documentation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of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all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found</a:t>
            </a:r>
            <a:r>
              <a:rPr lang="es-ES" sz="2400" dirty="0">
                <a:latin typeface="+mj-lt"/>
              </a:rPr>
              <a:t> at:</a:t>
            </a: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 marL="0" indent="0" algn="ctr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http://rest.ensembl.org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documentation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lists</a:t>
            </a:r>
            <a:r>
              <a:rPr lang="es-ES" sz="2400" dirty="0">
                <a:latin typeface="+mj-lt"/>
              </a:rPr>
              <a:t>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All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grouped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by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function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required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parameters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for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each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Optional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parameters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Example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code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for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using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endpoints</a:t>
            </a:r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9612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5B54-230D-1D6B-3FF3-C3C5F85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Overview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3FB8-6B6F-9B19-E20D-B76F03E67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960"/>
            <a:ext cx="10515600" cy="4764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X" sz="2000" dirty="0">
                <a:latin typeface="+mj-lt"/>
              </a:rPr>
              <a:t>11am-11:15am		Quick introductions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11:15-11:50am		EnsEMBL REST introduction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11:50am-12pm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12-12:50pm		EnsEMBL REST exercises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12:50-1pm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1-1:50pm		EnsEMBL REST exercises 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1:50-2pm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2-2:15pm		EnsemblLite: motivation and introduction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2:15-2:50pm		Demonstration of EnsemblLite capabilities and Cogent3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2:50-3pm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3-4pm			Hacking of EnsemblLite code</a:t>
            </a:r>
          </a:p>
          <a:p>
            <a:endParaRPr lang="en-MX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35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Functional groupings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662703"/>
            <a:ext cx="10515600" cy="5149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Archive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Comparative </a:t>
            </a:r>
            <a:r>
              <a:rPr lang="es-ES" sz="2400" dirty="0" err="1">
                <a:latin typeface="+mj-lt"/>
              </a:rPr>
              <a:t>genomics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Cross </a:t>
            </a:r>
            <a:r>
              <a:rPr lang="es-ES" sz="2400" dirty="0" err="1">
                <a:latin typeface="+mj-lt"/>
              </a:rPr>
              <a:t>references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Information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Lookup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Mapping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Ontology</a:t>
            </a:r>
            <a:r>
              <a:rPr lang="es-ES" sz="2400" dirty="0">
                <a:latin typeface="+mj-lt"/>
              </a:rPr>
              <a:t> and </a:t>
            </a:r>
            <a:r>
              <a:rPr lang="es-ES" sz="2400" dirty="0" err="1">
                <a:latin typeface="+mj-lt"/>
              </a:rPr>
              <a:t>Taxonomy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Sequence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variation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…</a:t>
            </a:r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DBC7E6C-BB35-A6C7-10A8-14CF51131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518" y="1457549"/>
            <a:ext cx="5569301" cy="429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Archive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662703"/>
            <a:ext cx="10515600" cy="5149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Fetch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latest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versions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archive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IDs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5CDE12-E48C-ED02-91EA-43899EE5D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1" y="2415457"/>
            <a:ext cx="12068015" cy="17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70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Comparative genomics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662703"/>
            <a:ext cx="10515600" cy="5149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Gene </a:t>
            </a:r>
            <a:r>
              <a:rPr lang="es-ES" dirty="0" err="1">
                <a:latin typeface="+mj-lt"/>
              </a:rPr>
              <a:t>trees</a:t>
            </a:r>
            <a:r>
              <a:rPr lang="es-ES" dirty="0">
                <a:latin typeface="+mj-lt"/>
              </a:rPr>
              <a:t>, homologues, and </a:t>
            </a:r>
            <a:r>
              <a:rPr lang="es-ES" dirty="0" err="1">
                <a:latin typeface="+mj-lt"/>
              </a:rPr>
              <a:t>alignments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A2C086-D07F-4711-96A7-E85A2A16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0642"/>
            <a:ext cx="10306373" cy="47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07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Cross references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Look up </a:t>
            </a:r>
            <a:r>
              <a:rPr lang="es-ES" dirty="0" err="1">
                <a:latin typeface="+mj-lt"/>
              </a:rPr>
              <a:t>other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IDs</a:t>
            </a:r>
            <a:r>
              <a:rPr lang="es-ES" dirty="0">
                <a:latin typeface="+mj-lt"/>
              </a:rPr>
              <a:t> in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and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IDs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attached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objects</a:t>
            </a:r>
            <a:r>
              <a:rPr lang="es-ES" dirty="0">
                <a:latin typeface="+mj-lt"/>
              </a:rPr>
              <a:t> 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0405E8-1EA8-A179-A50C-B61127ED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726828"/>
            <a:ext cx="11946858" cy="27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82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Information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current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release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information</a:t>
            </a:r>
            <a:r>
              <a:rPr lang="es-ES" dirty="0">
                <a:latin typeface="+mj-lt"/>
              </a:rPr>
              <a:t> and data </a:t>
            </a:r>
            <a:r>
              <a:rPr lang="es-ES" dirty="0" err="1">
                <a:latin typeface="+mj-lt"/>
              </a:rPr>
              <a:t>available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771B60-78DF-324F-32BB-D73E2F6C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201264"/>
            <a:ext cx="12020550" cy="40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27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Linkage disequilibrium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variants</a:t>
            </a:r>
            <a:r>
              <a:rPr lang="es-ES" dirty="0">
                <a:latin typeface="+mj-lt"/>
              </a:rPr>
              <a:t> in LD </a:t>
            </a:r>
            <a:r>
              <a:rPr lang="es-ES" dirty="0" err="1">
                <a:latin typeface="+mj-lt"/>
              </a:rPr>
              <a:t>across</a:t>
            </a:r>
            <a:r>
              <a:rPr lang="es-ES" dirty="0">
                <a:latin typeface="+mj-lt"/>
              </a:rPr>
              <a:t> a locus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known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926991-433E-02E5-1CF5-971F04A5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1181"/>
            <a:ext cx="12214384" cy="24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36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Lookup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objects</a:t>
            </a:r>
            <a:r>
              <a:rPr lang="es-ES" dirty="0">
                <a:latin typeface="+mj-lt"/>
              </a:rPr>
              <a:t> in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database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white box&#10;&#10;Description automatically generated">
            <a:extLst>
              <a:ext uri="{FF2B5EF4-FFF2-40B4-BE49-F238E27FC236}">
                <a16:creationId xmlns:a16="http://schemas.microsoft.com/office/drawing/2014/main" id="{E1AB32C0-2B59-6C7A-357A-29F2D12F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66886"/>
            <a:ext cx="12148191" cy="27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Mapping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Map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between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coordinates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white box&#10;&#10;Description automatically generated">
            <a:extLst>
              <a:ext uri="{FF2B5EF4-FFF2-40B4-BE49-F238E27FC236}">
                <a16:creationId xmlns:a16="http://schemas.microsoft.com/office/drawing/2014/main" id="{E1AB32C0-2B59-6C7A-357A-29F2D12F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66886"/>
            <a:ext cx="12148191" cy="27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Ontologies and Taxonomy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Map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hierarchical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relationships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1BFE68-8C4A-AB4D-CEAE-8577CDCC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4269"/>
            <a:ext cx="12192000" cy="43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1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Overlap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dirty="0">
              <a:latin typeface="+mj-lt"/>
            </a:endParaRPr>
          </a:p>
          <a:p>
            <a:pPr marL="0" indent="0"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features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that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overlaps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regions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features</a:t>
            </a:r>
            <a:r>
              <a:rPr lang="es-ES" dirty="0">
                <a:latin typeface="+mj-lt"/>
              </a:rPr>
              <a:t>, </a:t>
            </a:r>
            <a:r>
              <a:rPr lang="es-ES" dirty="0" err="1">
                <a:latin typeface="+mj-lt"/>
              </a:rPr>
              <a:t>e.g</a:t>
            </a:r>
            <a:r>
              <a:rPr lang="es-ES" dirty="0">
                <a:latin typeface="+mj-lt"/>
              </a:rPr>
              <a:t>.,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Genes in a región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 err="1">
                <a:latin typeface="+mj-lt"/>
              </a:rPr>
              <a:t>Variants</a:t>
            </a:r>
            <a:r>
              <a:rPr lang="es-ES" dirty="0">
                <a:latin typeface="+mj-lt"/>
              </a:rPr>
              <a:t> in a gene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protein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 err="1">
                <a:latin typeface="+mj-lt"/>
              </a:rPr>
              <a:t>Domains</a:t>
            </a:r>
            <a:r>
              <a:rPr lang="es-ES" dirty="0">
                <a:latin typeface="+mj-lt"/>
              </a:rPr>
              <a:t> in a </a:t>
            </a:r>
            <a:r>
              <a:rPr lang="es-ES" dirty="0" err="1">
                <a:latin typeface="+mj-lt"/>
              </a:rPr>
              <a:t>protein</a:t>
            </a:r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EE1BE-1AEC-EB57-F4B6-F58FA5F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4003450"/>
            <a:ext cx="12078353" cy="24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6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A0C3-7248-A90B-15B5-E5076386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6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Quick introductions!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2D416F-9140-4D97-B67A-CBF37765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660"/>
            <a:ext cx="10515600" cy="4602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X" sz="2400" dirty="0">
                <a:latin typeface="+mj-lt"/>
              </a:rPr>
              <a:t>In about 30 seconds, please tell us:</a:t>
            </a:r>
          </a:p>
          <a:p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Your name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Where you work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What you’re interested in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What you expect from this mini-course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4190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Phenotype associations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genes/</a:t>
            </a:r>
            <a:r>
              <a:rPr lang="es-ES" dirty="0" err="1">
                <a:latin typeface="+mj-lt"/>
              </a:rPr>
              <a:t>variants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linked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phenotypes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phenotypes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linked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genes</a:t>
            </a:r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F68FB8-8211-43E4-A611-322A2515C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" y="3015844"/>
            <a:ext cx="12041813" cy="26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5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Regulation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details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microarrays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details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epigenomes</a:t>
            </a:r>
            <a:r>
              <a:rPr lang="es-ES" dirty="0">
                <a:latin typeface="+mj-lt"/>
              </a:rPr>
              <a:t> and </a:t>
            </a:r>
            <a:r>
              <a:rPr lang="es-ES" dirty="0" err="1">
                <a:latin typeface="+mj-lt"/>
              </a:rPr>
              <a:t>regulatory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features</a:t>
            </a:r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CA7985-ED6E-E4B5-F871-935CD758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812073"/>
            <a:ext cx="12039600" cy="38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4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Sequences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Fetch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nucleotide</a:t>
            </a:r>
            <a:r>
              <a:rPr lang="es-ES" dirty="0">
                <a:latin typeface="+mj-lt"/>
              </a:rPr>
              <a:t> and amino </a:t>
            </a:r>
            <a:r>
              <a:rPr lang="es-ES" dirty="0" err="1">
                <a:latin typeface="+mj-lt"/>
              </a:rPr>
              <a:t>acid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sequences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EF8C83-FD5B-9ECE-9CC0-E643A57A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523284"/>
            <a:ext cx="11896599" cy="27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0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Transcript haplotypes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haplotypes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real </a:t>
            </a:r>
            <a:r>
              <a:rPr lang="es-ES" dirty="0" err="1">
                <a:latin typeface="+mj-lt"/>
              </a:rPr>
              <a:t>individuals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E48923-7E30-42C7-94C5-D337B9E3A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0507"/>
            <a:ext cx="12117824" cy="1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87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VEP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consequences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on</a:t>
            </a:r>
            <a:r>
              <a:rPr lang="es-ES" dirty="0">
                <a:latin typeface="+mj-lt"/>
              </a:rPr>
              <a:t> genes and </a:t>
            </a:r>
            <a:r>
              <a:rPr lang="es-ES" dirty="0" err="1">
                <a:latin typeface="+mj-lt"/>
              </a:rPr>
              <a:t>transcripts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8A7564-B380-9FBC-FF14-0ADF3C14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4" y="2578816"/>
            <a:ext cx="11868573" cy="33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55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Variation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information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about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AD8FCB-BB82-93AF-7A92-D4089E6C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2299819"/>
            <a:ext cx="12001243" cy="41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85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Endpoint Documentation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3481C-BCBC-3473-FD84-B28CFD65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56" y="1362861"/>
            <a:ext cx="9366250" cy="54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7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Sample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72272C-46C5-4A8C-AFD3-C3912EB52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381497"/>
            <a:ext cx="8337550" cy="551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7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Making a REST call in the browser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easiest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way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make</a:t>
            </a:r>
            <a:r>
              <a:rPr lang="es-ES" dirty="0">
                <a:latin typeface="+mj-lt"/>
              </a:rPr>
              <a:t> REST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put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URLs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browser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This</a:t>
            </a:r>
            <a:r>
              <a:rPr lang="es-ES" dirty="0">
                <a:latin typeface="+mj-lt"/>
              </a:rPr>
              <a:t> can be </a:t>
            </a:r>
            <a:r>
              <a:rPr lang="es-ES" dirty="0" err="1">
                <a:latin typeface="+mj-lt"/>
              </a:rPr>
              <a:t>used</a:t>
            </a:r>
            <a:r>
              <a:rPr lang="es-ES" dirty="0">
                <a:latin typeface="+mj-lt"/>
              </a:rPr>
              <a:t> as a </a:t>
            </a:r>
            <a:r>
              <a:rPr lang="es-ES" dirty="0" err="1">
                <a:latin typeface="+mj-lt"/>
              </a:rPr>
              <a:t>quick</a:t>
            </a:r>
            <a:r>
              <a:rPr lang="es-ES" dirty="0">
                <a:latin typeface="+mj-lt"/>
              </a:rPr>
              <a:t> look-up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This</a:t>
            </a:r>
            <a:r>
              <a:rPr lang="es-ES" dirty="0">
                <a:latin typeface="+mj-lt"/>
              </a:rPr>
              <a:t> can </a:t>
            </a:r>
            <a:r>
              <a:rPr lang="es-ES" dirty="0" err="1">
                <a:latin typeface="+mj-lt"/>
              </a:rPr>
              <a:t>help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test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URLs</a:t>
            </a:r>
            <a:r>
              <a:rPr lang="es-ES" dirty="0">
                <a:latin typeface="+mj-lt"/>
              </a:rPr>
              <a:t> in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scripts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see</a:t>
            </a:r>
            <a:r>
              <a:rPr lang="es-ES" dirty="0">
                <a:latin typeface="+mj-lt"/>
              </a:rPr>
              <a:t>: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If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they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work</a:t>
            </a:r>
            <a:endParaRPr lang="es-ES" sz="2800" dirty="0">
              <a:latin typeface="+mj-lt"/>
            </a:endParaRP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If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you’ve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included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the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correct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parameters</a:t>
            </a:r>
            <a:endParaRPr lang="es-ES" sz="2800" dirty="0">
              <a:latin typeface="+mj-lt"/>
            </a:endParaRP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What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the</a:t>
            </a:r>
            <a:r>
              <a:rPr lang="es-ES" sz="2800" dirty="0">
                <a:latin typeface="+mj-lt"/>
              </a:rPr>
              <a:t> output looks </a:t>
            </a:r>
            <a:r>
              <a:rPr lang="es-ES" sz="2800" dirty="0" err="1">
                <a:latin typeface="+mj-lt"/>
              </a:rPr>
              <a:t>like</a:t>
            </a:r>
            <a:endParaRPr lang="en-MX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471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Pinging the 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>
                <a:latin typeface="+mj-lt"/>
              </a:rPr>
              <a:t>Ping </a:t>
            </a:r>
            <a:r>
              <a:rPr lang="es-ES" dirty="0" err="1">
                <a:latin typeface="+mj-lt"/>
              </a:rPr>
              <a:t>confirms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that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have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connection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database</a:t>
            </a: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rest.ensembl.org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ping?content-type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s-E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108F703-CF06-B5B7-4840-A67CEB32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5" y="4396006"/>
            <a:ext cx="11499149" cy="151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3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BE65-5652-5A3F-0E1C-93391730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365125"/>
            <a:ext cx="11371385" cy="1897429"/>
          </a:xfrm>
        </p:spPr>
        <p:txBody>
          <a:bodyPr>
            <a:normAutofit/>
          </a:bodyPr>
          <a:lstStyle/>
          <a:p>
            <a:pPr algn="ctr"/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REST introduction:</a:t>
            </a:r>
            <a:b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</a:br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Accessing genome data programatically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097F-7948-73BC-0875-3E543627E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369" y="1863574"/>
            <a:ext cx="10515600" cy="4351338"/>
          </a:xfrm>
        </p:spPr>
        <p:txBody>
          <a:bodyPr/>
          <a:lstStyle/>
          <a:p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  <a:p>
            <a:pPr marL="0" indent="0" algn="ctr">
              <a:buNone/>
            </a:pPr>
            <a:endParaRPr lang="en-MX" dirty="0">
              <a:latin typeface="+mj-lt"/>
            </a:endParaRPr>
          </a:p>
          <a:p>
            <a:pPr marL="0" indent="0" algn="ctr">
              <a:buNone/>
            </a:pPr>
            <a:r>
              <a:rPr lang="en-MX" dirty="0">
                <a:latin typeface="+mj-lt"/>
              </a:rPr>
              <a:t>Carla Daniela Robles-Espinoza, Ph.D.</a:t>
            </a:r>
          </a:p>
          <a:p>
            <a:pPr marL="0" indent="0" algn="ctr">
              <a:buNone/>
            </a:pPr>
            <a:r>
              <a:rPr lang="en-MX" dirty="0">
                <a:latin typeface="+mj-lt"/>
              </a:rPr>
              <a:t>Associate Professor, LIIGH-UNAM, Mexico</a:t>
            </a:r>
          </a:p>
          <a:p>
            <a:pPr marL="0" indent="0" algn="ctr">
              <a:buNone/>
            </a:pPr>
            <a:endParaRPr lang="en-MX" dirty="0">
              <a:latin typeface="+mj-lt"/>
            </a:endParaRPr>
          </a:p>
          <a:p>
            <a:pPr marL="0" indent="0" algn="ctr">
              <a:buNone/>
            </a:pPr>
            <a:r>
              <a:rPr lang="en-MX" dirty="0">
                <a:latin typeface="+mj-lt"/>
              </a:rPr>
              <a:t>Based on slides from the Ensembl Project</a:t>
            </a:r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7364C5AE-58A4-7764-D33C-DAE23DC2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Requesting a gene by 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954206"/>
            <a:ext cx="1068705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rest.ensembl.org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lookup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/id/ENSG00000157764?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content-type=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s-ES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AE2AD6-D935-FD06-E85D-B8FD3AF4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325376"/>
            <a:ext cx="9867900" cy="45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3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Status Codes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51007-6700-5BA6-E368-B93EC019AEE9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server uses HTTP status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codes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to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signal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request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outcome</a:t>
            </a: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http://rest.ensembl.org/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thisdoesntexist</a:t>
            </a:r>
            <a:endParaRPr lang="es-E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CA9E6-4ED0-A05D-0792-CE3C8AEE1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3510020"/>
            <a:ext cx="7772400" cy="1935211"/>
          </a:xfrm>
          <a:prstGeom prst="rect">
            <a:avLst/>
          </a:prstGeom>
        </p:spPr>
      </p:pic>
      <p:pic>
        <p:nvPicPr>
          <p:cNvPr id="10" name="Picture 9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C0C41CC5-59EE-9A36-6A8B-20C4F5243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81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Status Codes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message&#10;&#10;Description automatically generated">
            <a:extLst>
              <a:ext uri="{FF2B5EF4-FFF2-40B4-BE49-F238E27FC236}">
                <a16:creationId xmlns:a16="http://schemas.microsoft.com/office/drawing/2014/main" id="{0DC40DA9-9DE7-191B-F5B7-F431C968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06" y="1522479"/>
            <a:ext cx="9404350" cy="52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23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Status Codes (cont.)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6D17DCCC-F9ED-61AF-C099-32B4EC20C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06" y="1549507"/>
            <a:ext cx="9226550" cy="51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1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Scripting around REST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>
                <a:latin typeface="+mj-lt"/>
              </a:rPr>
              <a:t>Scripting </a:t>
            </a:r>
            <a:r>
              <a:rPr lang="es-ES" dirty="0" err="1">
                <a:latin typeface="+mj-lt"/>
              </a:rPr>
              <a:t>around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allows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: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Extract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specific</a:t>
            </a:r>
            <a:r>
              <a:rPr lang="es-ES" dirty="0">
                <a:latin typeface="+mj-lt"/>
              </a:rPr>
              <a:t> bits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data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REST </a:t>
            </a:r>
            <a:r>
              <a:rPr lang="es-ES" dirty="0" err="1">
                <a:latin typeface="+mj-lt"/>
              </a:rPr>
              <a:t>call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Output in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preferred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format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Link </a:t>
            </a:r>
            <a:r>
              <a:rPr lang="es-ES" dirty="0" err="1">
                <a:latin typeface="+mj-lt"/>
              </a:rPr>
              <a:t>together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for</a:t>
            </a:r>
            <a:r>
              <a:rPr lang="es-ES" dirty="0">
                <a:latin typeface="+mj-lt"/>
              </a:rPr>
              <a:t> more </a:t>
            </a:r>
            <a:r>
              <a:rPr lang="es-ES" dirty="0" err="1">
                <a:latin typeface="+mj-lt"/>
              </a:rPr>
              <a:t>complicated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queries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Integrate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queries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into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larger</a:t>
            </a:r>
            <a:r>
              <a:rPr lang="es-ES" dirty="0">
                <a:latin typeface="+mj-lt"/>
              </a:rPr>
              <a:t> pipeline</a:t>
            </a: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48E0E7A0-1E53-A275-905C-729CA3EE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98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Language agnostic access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38200" y="199866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REST </a:t>
            </a:r>
            <a:r>
              <a:rPr lang="es-ES" dirty="0" err="1">
                <a:latin typeface="+mj-lt"/>
              </a:rPr>
              <a:t>APIs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designed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be </a:t>
            </a:r>
            <a:r>
              <a:rPr lang="es-ES" dirty="0" err="1">
                <a:latin typeface="+mj-lt"/>
              </a:rPr>
              <a:t>accessed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using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programming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language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can be </a:t>
            </a:r>
            <a:r>
              <a:rPr lang="es-ES" dirty="0" err="1">
                <a:latin typeface="+mj-lt"/>
              </a:rPr>
              <a:t>made</a:t>
            </a:r>
            <a:r>
              <a:rPr lang="es-ES" dirty="0">
                <a:latin typeface="+mj-lt"/>
              </a:rPr>
              <a:t> and </a:t>
            </a:r>
            <a:r>
              <a:rPr lang="es-ES" dirty="0" err="1">
                <a:latin typeface="+mj-lt"/>
              </a:rPr>
              <a:t>decoded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within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any</a:t>
            </a:r>
            <a:r>
              <a:rPr lang="es-ES" dirty="0">
                <a:latin typeface="+mj-lt"/>
              </a:rPr>
              <a:t> script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project</a:t>
            </a:r>
            <a:r>
              <a:rPr lang="es-ES" dirty="0">
                <a:latin typeface="+mj-lt"/>
              </a:rPr>
              <a:t> has </a:t>
            </a:r>
            <a:r>
              <a:rPr lang="es-ES" dirty="0" err="1">
                <a:latin typeface="+mj-lt"/>
              </a:rPr>
              <a:t>examples</a:t>
            </a:r>
            <a:r>
              <a:rPr lang="es-ES" dirty="0">
                <a:latin typeface="+mj-lt"/>
              </a:rPr>
              <a:t> in Python, Perl and R</a:t>
            </a: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48E0E7A0-1E53-A275-905C-729CA3EE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7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Methods – GET vs POST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C786BC-9C1A-2804-1601-F4CC16DFB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30" y="1397644"/>
            <a:ext cx="9149769" cy="540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45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Rate limiting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699081" y="1062657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Requests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rate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limited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prevent</a:t>
            </a:r>
            <a:r>
              <a:rPr lang="es-ES" dirty="0">
                <a:latin typeface="+mj-lt"/>
              </a:rPr>
              <a:t> a single </a:t>
            </a:r>
            <a:r>
              <a:rPr lang="es-ES" dirty="0" err="1">
                <a:latin typeface="+mj-lt"/>
              </a:rPr>
              <a:t>user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monopolising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resources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Limits</a:t>
            </a:r>
            <a:r>
              <a:rPr lang="es-ES" dirty="0">
                <a:latin typeface="+mj-lt"/>
              </a:rPr>
              <a:t> are per IP </a:t>
            </a:r>
            <a:r>
              <a:rPr lang="es-ES" dirty="0" err="1">
                <a:latin typeface="+mj-lt"/>
              </a:rPr>
              <a:t>address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allowed</a:t>
            </a:r>
            <a:r>
              <a:rPr lang="es-ES" dirty="0">
                <a:latin typeface="+mj-lt"/>
              </a:rPr>
              <a:t> 55,000 </a:t>
            </a:r>
            <a:r>
              <a:rPr lang="es-ES" dirty="0" err="1">
                <a:latin typeface="+mj-lt"/>
              </a:rPr>
              <a:t>requests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over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hour</a:t>
            </a:r>
            <a:r>
              <a:rPr lang="es-ES" dirty="0">
                <a:latin typeface="+mj-lt"/>
              </a:rPr>
              <a:t> (3,600 </a:t>
            </a:r>
            <a:r>
              <a:rPr lang="es-ES" dirty="0" err="1">
                <a:latin typeface="+mj-lt"/>
              </a:rPr>
              <a:t>seconds</a:t>
            </a:r>
            <a:r>
              <a:rPr lang="es-ES" dirty="0">
                <a:latin typeface="+mj-lt"/>
              </a:rPr>
              <a:t> – </a:t>
            </a:r>
            <a:r>
              <a:rPr lang="es-ES" dirty="0" err="1">
                <a:latin typeface="+mj-lt"/>
              </a:rPr>
              <a:t>an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average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15 </a:t>
            </a:r>
            <a:r>
              <a:rPr lang="es-ES" dirty="0" err="1">
                <a:latin typeface="+mj-lt"/>
              </a:rPr>
              <a:t>requests</a:t>
            </a:r>
            <a:r>
              <a:rPr lang="es-ES" dirty="0">
                <a:latin typeface="+mj-lt"/>
              </a:rPr>
              <a:t> per </a:t>
            </a:r>
            <a:r>
              <a:rPr lang="es-ES" dirty="0" err="1">
                <a:latin typeface="+mj-lt"/>
              </a:rPr>
              <a:t>second</a:t>
            </a:r>
            <a:r>
              <a:rPr lang="es-ES" dirty="0">
                <a:latin typeface="+mj-lt"/>
              </a:rPr>
              <a:t>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0A5869-3FEF-4A2D-8206-48747E66C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10020"/>
            <a:ext cx="5886450" cy="29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07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Want more? Full REST API training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699081" y="1055255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On-demand</a:t>
            </a:r>
            <a:r>
              <a:rPr lang="es-ES" dirty="0">
                <a:latin typeface="+mj-lt"/>
              </a:rPr>
              <a:t> training – </a:t>
            </a:r>
            <a:r>
              <a:rPr lang="es-ES" dirty="0" err="1">
                <a:latin typeface="+mj-lt"/>
              </a:rPr>
              <a:t>Learn</a:t>
            </a:r>
            <a:r>
              <a:rPr lang="es-ES" dirty="0">
                <a:latin typeface="+mj-lt"/>
              </a:rPr>
              <a:t> online in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own</a:t>
            </a:r>
            <a:r>
              <a:rPr lang="es-ES" dirty="0">
                <a:latin typeface="+mj-lt"/>
              </a:rPr>
              <a:t> time</a:t>
            </a: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https://www.ebi.ac.uk/training/online/courses/</a:t>
            </a: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ensembl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-api/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Live </a:t>
            </a:r>
            <a:r>
              <a:rPr lang="es-ES" dirty="0" err="1">
                <a:latin typeface="+mj-lt"/>
              </a:rPr>
              <a:t>courses</a:t>
            </a:r>
            <a:r>
              <a:rPr lang="es-ES" dirty="0">
                <a:latin typeface="+mj-lt"/>
              </a:rPr>
              <a:t>: </a:t>
            </a:r>
            <a:r>
              <a:rPr lang="es-ES" dirty="0" err="1">
                <a:latin typeface="+mj-lt"/>
              </a:rPr>
              <a:t>Work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with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trainer</a:t>
            </a:r>
            <a:r>
              <a:rPr lang="es-ES" dirty="0">
                <a:latin typeface="+mj-lt"/>
              </a:rPr>
              <a:t> (</a:t>
            </a:r>
            <a:r>
              <a:rPr lang="es-ES" dirty="0" err="1">
                <a:latin typeface="+mj-lt"/>
              </a:rPr>
              <a:t>virtually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in-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</a:rPr>
              <a:t>Trainers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Project can </a:t>
            </a:r>
            <a:r>
              <a:rPr lang="es-ES" dirty="0" err="1">
                <a:latin typeface="+mj-lt"/>
              </a:rPr>
              <a:t>teach</a:t>
            </a:r>
            <a:r>
              <a:rPr lang="es-ES" dirty="0">
                <a:latin typeface="+mj-lt"/>
              </a:rPr>
              <a:t> at </a:t>
            </a:r>
            <a:r>
              <a:rPr lang="es-ES" dirty="0" err="1">
                <a:latin typeface="+mj-lt"/>
              </a:rPr>
              <a:t>any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institute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for</a:t>
            </a:r>
            <a:r>
              <a:rPr lang="es-ES" dirty="0">
                <a:latin typeface="+mj-lt"/>
              </a:rPr>
              <a:t> free  (plus </a:t>
            </a:r>
            <a:r>
              <a:rPr lang="es-ES" dirty="0" err="1">
                <a:latin typeface="+mj-lt"/>
              </a:rPr>
              <a:t>trainers</a:t>
            </a:r>
            <a:r>
              <a:rPr lang="es-ES" dirty="0">
                <a:latin typeface="+mj-lt"/>
              </a:rPr>
              <a:t>’ expenses in </a:t>
            </a:r>
            <a:r>
              <a:rPr lang="es-ES" dirty="0" err="1">
                <a:latin typeface="+mj-lt"/>
              </a:rPr>
              <a:t>high-income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countries</a:t>
            </a:r>
            <a:r>
              <a:rPr lang="es-ES" dirty="0">
                <a:latin typeface="+mj-lt"/>
              </a:rPr>
              <a:t>)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>
                <a:latin typeface="+mj-lt"/>
              </a:rPr>
              <a:t>Email: </a:t>
            </a:r>
            <a:r>
              <a:rPr lang="es-ES" dirty="0" err="1">
                <a:latin typeface="+mj-lt"/>
              </a:rPr>
              <a:t>helpdesk@ensembl.org</a:t>
            </a: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</a:rPr>
              <a:t>Training.ensembl.org</a:t>
            </a:r>
            <a:r>
              <a:rPr lang="es-ES" dirty="0">
                <a:latin typeface="+mj-lt"/>
              </a:rPr>
              <a:t>/hosting</a:t>
            </a:r>
          </a:p>
        </p:txBody>
      </p:sp>
    </p:spTree>
    <p:extLst>
      <p:ext uri="{BB962C8B-B14F-4D97-AF65-F5344CB8AC3E}">
        <p14:creationId xmlns:p14="http://schemas.microsoft.com/office/powerpoint/2010/main" val="219876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Getting help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699081" y="1055255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outreach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team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latin typeface="+mj-lt"/>
                <a:hlinkClick r:id="rId3"/>
              </a:rPr>
              <a:t>helpdesk@ensembl.org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Developer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mailing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list</a:t>
            </a:r>
            <a:r>
              <a:rPr lang="es-ES" dirty="0">
                <a:latin typeface="+mj-lt"/>
              </a:rPr>
              <a:t>: </a:t>
            </a:r>
            <a:r>
              <a:rPr lang="es-ES" dirty="0" err="1">
                <a:latin typeface="+mj-lt"/>
              </a:rPr>
              <a:t>dev@ensembl.org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REST API </a:t>
            </a:r>
            <a:r>
              <a:rPr lang="es-ES" dirty="0" err="1">
                <a:latin typeface="+mj-lt"/>
              </a:rPr>
              <a:t>release</a:t>
            </a:r>
            <a:r>
              <a:rPr lang="es-ES" dirty="0">
                <a:latin typeface="+mj-lt"/>
              </a:rPr>
              <a:t> notes: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Ensembl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ensembl-rest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/wiki/Change-log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2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8F0742D-EF2B-62A0-9DE8-9ED1E9E2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Course materials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9DF2E1-AA13-BB6B-12EC-8521035F9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6497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b="1" dirty="0">
                <a:latin typeface="+mj-lt"/>
              </a:rPr>
              <a:t> This course</a:t>
            </a:r>
            <a:r>
              <a:rPr lang="en-MX" sz="2400" dirty="0">
                <a:latin typeface="+mj-lt"/>
              </a:rPr>
              <a:t>: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Ø"/>
            </a:pPr>
            <a:endParaRPr lang="en-MX" sz="2000" dirty="0">
              <a:latin typeface="+mj-lt"/>
              <a:cs typeface="Courier New" panose="02070309020205020404" pitchFamily="49" charset="0"/>
              <a:hlinkClick r:id="rId2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https://github.com/cogent3/SMBE2024Workshop/tree/main/EnsEMBL_REST_API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b="1" dirty="0">
                <a:latin typeface="+mj-lt"/>
              </a:rPr>
              <a:t> EnsEMBL Project</a:t>
            </a:r>
            <a:r>
              <a:rPr lang="en-MX" sz="2400" dirty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MX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http://training.ensembl.org/events/</a:t>
            </a:r>
            <a:endParaRPr lang="en-MX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MX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MX" sz="2400" dirty="0">
                <a:latin typeface="+mj-lt"/>
              </a:rPr>
              <a:t>	 Slides</a:t>
            </a:r>
          </a:p>
          <a:p>
            <a:pPr lvl="2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MX" sz="2400" dirty="0">
                <a:latin typeface="+mj-lt"/>
              </a:rPr>
              <a:t>	 Jupyter notebooks</a:t>
            </a:r>
          </a:p>
          <a:p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172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Follow Ensembl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close up of a website&#10;&#10;Description automatically generated">
            <a:extLst>
              <a:ext uri="{FF2B5EF4-FFF2-40B4-BE49-F238E27FC236}">
                <a16:creationId xmlns:a16="http://schemas.microsoft.com/office/drawing/2014/main" id="{11B34267-6158-3B91-DEE8-A1073AD9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73" y="1245182"/>
            <a:ext cx="9811053" cy="53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87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Funders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group of logos and symbols&#10;&#10;Description automatically generated">
            <a:extLst>
              <a:ext uri="{FF2B5EF4-FFF2-40B4-BE49-F238E27FC236}">
                <a16:creationId xmlns:a16="http://schemas.microsoft.com/office/drawing/2014/main" id="{7DC2315E-B028-C11A-2952-D368CE58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91" y="1082359"/>
            <a:ext cx="9652579" cy="57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89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Training materials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1182579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training </a:t>
            </a:r>
            <a:r>
              <a:rPr lang="es-ES" dirty="0" err="1">
                <a:latin typeface="+mj-lt"/>
              </a:rPr>
              <a:t>materials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protected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by</a:t>
            </a:r>
            <a:r>
              <a:rPr lang="es-ES" dirty="0">
                <a:latin typeface="+mj-lt"/>
              </a:rPr>
              <a:t> a CC BY </a:t>
            </a:r>
            <a:r>
              <a:rPr lang="es-ES" dirty="0" err="1">
                <a:latin typeface="+mj-lt"/>
              </a:rPr>
              <a:t>license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wish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to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re-use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materials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credit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creation</a:t>
            </a:r>
            <a:endParaRPr lang="es-ES" dirty="0">
              <a:latin typeface="+mj-lt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work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cite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papers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www.ensembl.org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publications.html</a:t>
            </a:r>
            <a:endParaRPr lang="es-E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92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Training materials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1182579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training </a:t>
            </a:r>
            <a:r>
              <a:rPr lang="es-ES" dirty="0" err="1">
                <a:latin typeface="+mj-lt"/>
              </a:rPr>
              <a:t>materials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protected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by</a:t>
            </a:r>
            <a:r>
              <a:rPr lang="es-ES" dirty="0">
                <a:latin typeface="+mj-lt"/>
              </a:rPr>
              <a:t> a CC BY </a:t>
            </a:r>
            <a:r>
              <a:rPr lang="es-ES" dirty="0" err="1">
                <a:latin typeface="+mj-lt"/>
              </a:rPr>
              <a:t>license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wish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to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re-use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materials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credit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creation</a:t>
            </a:r>
            <a:endParaRPr lang="es-ES" dirty="0">
              <a:latin typeface="+mj-lt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work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cite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papers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www.ensembl.org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publications.html</a:t>
            </a:r>
            <a:endParaRPr lang="es-E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DF7824-FFD8-3C1F-40F9-3BA041F495F9}"/>
              </a:ext>
            </a:extLst>
          </p:cNvPr>
          <p:cNvSpPr/>
          <p:nvPr/>
        </p:nvSpPr>
        <p:spPr>
          <a:xfrm rot="1622160">
            <a:off x="7719810" y="1056203"/>
            <a:ext cx="4082471" cy="20764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3200" dirty="0">
                <a:solidFill>
                  <a:schemeClr val="accent2">
                    <a:lumMod val="50000"/>
                  </a:schemeClr>
                </a:solidFill>
                <a:latin typeface="Euphemia UCAS" panose="020B0503040102020104" pitchFamily="34" charset="-79"/>
                <a:cs typeface="Euphemia UCAS" panose="020B0503040102020104" pitchFamily="34" charset="-79"/>
              </a:rPr>
              <a:t>These slides were mostly created by the Ensembl team!</a:t>
            </a:r>
          </a:p>
        </p:txBody>
      </p:sp>
    </p:spTree>
    <p:extLst>
      <p:ext uri="{BB962C8B-B14F-4D97-AF65-F5344CB8AC3E}">
        <p14:creationId xmlns:p14="http://schemas.microsoft.com/office/powerpoint/2010/main" val="2318365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Training materials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1182579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sz="40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</a:rPr>
              <a:t> Gavin and Stefano – </a:t>
            </a:r>
            <a:r>
              <a:rPr lang="es-ES" sz="4000" dirty="0" err="1">
                <a:latin typeface="+mj-lt"/>
              </a:rPr>
              <a:t>thanks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for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joining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this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effort</a:t>
            </a:r>
            <a:r>
              <a:rPr lang="es-ES" sz="4000" dirty="0">
                <a:latin typeface="+mj-lt"/>
              </a:rPr>
              <a:t>! 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Ensembl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team</a:t>
            </a:r>
            <a:endParaRPr lang="es-ES" sz="40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  <a:cs typeface="Courier New" panose="02070309020205020404" pitchFamily="49" charset="0"/>
              </a:rPr>
              <a:t> SMBE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organisers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–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thanks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space</a:t>
            </a:r>
            <a:endParaRPr lang="es-ES" sz="4000" dirty="0">
              <a:latin typeface="+mj-lt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guys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–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thanks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attention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!</a:t>
            </a:r>
            <a:endParaRPr lang="es-E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4000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062311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57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Time for exercises!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660900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sz="36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3600" dirty="0">
                <a:latin typeface="+mj-lt"/>
              </a:rPr>
              <a:t> </a:t>
            </a:r>
            <a:r>
              <a:rPr lang="es-ES" sz="3600" dirty="0" err="1">
                <a:latin typeface="+mj-lt"/>
              </a:rPr>
              <a:t>go</a:t>
            </a:r>
            <a:r>
              <a:rPr lang="es-ES" sz="3600" dirty="0">
                <a:latin typeface="+mj-lt"/>
              </a:rPr>
              <a:t> </a:t>
            </a:r>
            <a:r>
              <a:rPr lang="es-ES" sz="3600" dirty="0" err="1">
                <a:latin typeface="+mj-lt"/>
              </a:rPr>
              <a:t>to</a:t>
            </a:r>
            <a:r>
              <a:rPr lang="es-ES" sz="3600" dirty="0">
                <a:latin typeface="+mj-lt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>
                <a:latin typeface="+mj-lt"/>
                <a:cs typeface="Courier New" panose="02070309020205020404" pitchFamily="49" charset="0"/>
              </a:rPr>
              <a:t>Python: </a:t>
            </a:r>
            <a:r>
              <a:rPr lang="es-ES" sz="3600" dirty="0">
                <a:latin typeface="+mj-lt"/>
                <a:cs typeface="Courier New" panose="02070309020205020404" pitchFamily="49" charset="0"/>
                <a:hlinkClick r:id="rId3"/>
              </a:rPr>
              <a:t>https://shorturl.at/SsPDw</a:t>
            </a:r>
            <a:endParaRPr lang="es-ES" sz="3600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 err="1">
                <a:latin typeface="+mj-lt"/>
                <a:cs typeface="Courier New" panose="02070309020205020404" pitchFamily="49" charset="0"/>
              </a:rPr>
              <a:t>Or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R: </a:t>
            </a:r>
            <a:r>
              <a:rPr lang="es-ES" sz="3600" dirty="0">
                <a:latin typeface="+mj-lt"/>
                <a:cs typeface="Courier New" panose="02070309020205020404" pitchFamily="49" charset="0"/>
                <a:hlinkClick r:id="rId4"/>
              </a:rPr>
              <a:t>https://shorturl.at/zR6I2</a:t>
            </a:r>
            <a:endParaRPr lang="es-ES" sz="3600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sz="3600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 err="1">
                <a:latin typeface="+mj-lt"/>
                <a:cs typeface="Courier New" panose="02070309020205020404" pitchFamily="49" charset="0"/>
              </a:rPr>
              <a:t>Click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on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’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Save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a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copy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in Drive’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 err="1">
                <a:latin typeface="+mj-lt"/>
                <a:cs typeface="Courier New" panose="02070309020205020404" pitchFamily="49" charset="0"/>
              </a:rPr>
              <a:t>Start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exercises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in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copy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!</a:t>
            </a:r>
            <a:endParaRPr lang="es-E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3600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546" y="5252811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1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;p4">
            <a:extLst>
              <a:ext uri="{FF2B5EF4-FFF2-40B4-BE49-F238E27FC236}">
                <a16:creationId xmlns:a16="http://schemas.microsoft.com/office/drawing/2014/main" id="{BA35517D-474A-2941-9A07-ADFB9B067B41}"/>
              </a:ext>
            </a:extLst>
          </p:cNvPr>
          <p:cNvSpPr txBox="1">
            <a:spLocks/>
          </p:cNvSpPr>
          <p:nvPr/>
        </p:nvSpPr>
        <p:spPr>
          <a:xfrm>
            <a:off x="838200" y="1545796"/>
            <a:ext cx="10618076" cy="4200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r>
              <a:rPr lang="en-GB" sz="1784" dirty="0" err="1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Ensembl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is an </a:t>
            </a: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open source 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genome browser with a large amount of data available to explore and a number of biological annotations: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r>
              <a:rPr lang="en-GB" sz="3171" dirty="0" err="1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www.ensembl.org</a:t>
            </a:r>
            <a:endParaRPr lang="en-GB" sz="3171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Genomic assemblies: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automated gene annotation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Variation: 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Small and large-scale sequence variation with phenotype associations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Comparative genomics: 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Whole genome alignments, gene trees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Regulation: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Potential promoters and enhancers, DNA regulation</a:t>
            </a:r>
            <a:endParaRPr lang="en-GB" sz="1784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Tx/>
              <a:buChar char="-"/>
            </a:pPr>
            <a:endParaRPr lang="en-GB" sz="1784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Tx/>
              <a:buChar char="-"/>
            </a:pPr>
            <a:endParaRPr lang="en-GB" sz="1784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What is Ensembl?</a:t>
            </a:r>
          </a:p>
        </p:txBody>
      </p:sp>
    </p:spTree>
    <p:extLst>
      <p:ext uri="{BB962C8B-B14F-4D97-AF65-F5344CB8AC3E}">
        <p14:creationId xmlns:p14="http://schemas.microsoft.com/office/powerpoint/2010/main" val="124236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;p4">
            <a:extLst>
              <a:ext uri="{FF2B5EF4-FFF2-40B4-BE49-F238E27FC236}">
                <a16:creationId xmlns:a16="http://schemas.microsoft.com/office/drawing/2014/main" id="{BA35517D-474A-2941-9A07-ADFB9B067B41}"/>
              </a:ext>
            </a:extLst>
          </p:cNvPr>
          <p:cNvSpPr txBox="1">
            <a:spLocks/>
          </p:cNvSpPr>
          <p:nvPr/>
        </p:nvSpPr>
        <p:spPr>
          <a:xfrm>
            <a:off x="735724" y="1328550"/>
            <a:ext cx="10618076" cy="4200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ts val="22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Gene builds for &gt;100 species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Gene trees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Regulatory build (ENCODE)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Variation display and VEP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Display of user data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BioMart</a:t>
            </a: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(data export)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Programmatic access via the APIs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Completely open source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Features</a:t>
            </a:r>
          </a:p>
        </p:txBody>
      </p:sp>
      <p:pic>
        <p:nvPicPr>
          <p:cNvPr id="3" name="Picture 2" descr="A collage of different types of data&#10;&#10;Description automatically generated">
            <a:extLst>
              <a:ext uri="{FF2B5EF4-FFF2-40B4-BE49-F238E27FC236}">
                <a16:creationId xmlns:a16="http://schemas.microsoft.com/office/drawing/2014/main" id="{AFC01C1B-F42C-0B1E-E36B-FF8C089C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52" y="480447"/>
            <a:ext cx="4439824" cy="52926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2653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oftware cycle&#10;&#10;Description automatically generated">
            <a:extLst>
              <a:ext uri="{FF2B5EF4-FFF2-40B4-BE49-F238E27FC236}">
                <a16:creationId xmlns:a16="http://schemas.microsoft.com/office/drawing/2014/main" id="{40E2D216-C1D8-DF81-AAD0-D34C1F99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29" y="449541"/>
            <a:ext cx="8372196" cy="59864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846C53-AB23-F7B3-30DA-A15C769ED6B4}"/>
              </a:ext>
            </a:extLst>
          </p:cNvPr>
          <p:cNvSpPr/>
          <p:nvPr/>
        </p:nvSpPr>
        <p:spPr>
          <a:xfrm>
            <a:off x="1657629" y="842963"/>
            <a:ext cx="3028671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Release cycle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70F08-AFAE-B1EF-E5F1-04164B106063}"/>
              </a:ext>
            </a:extLst>
          </p:cNvPr>
          <p:cNvSpPr/>
          <p:nvPr/>
        </p:nvSpPr>
        <p:spPr>
          <a:xfrm>
            <a:off x="7505702" y="100013"/>
            <a:ext cx="1895473" cy="159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F8E511-F9B2-2B5B-2CD3-228D3DE038F2}"/>
              </a:ext>
            </a:extLst>
          </p:cNvPr>
          <p:cNvSpPr/>
          <p:nvPr/>
        </p:nvSpPr>
        <p:spPr>
          <a:xfrm>
            <a:off x="7639309" y="243458"/>
            <a:ext cx="1761866" cy="12618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782D6-A90F-008D-B7CB-BD333F86A201}"/>
              </a:ext>
            </a:extLst>
          </p:cNvPr>
          <p:cNvSpPr txBox="1"/>
          <p:nvPr/>
        </p:nvSpPr>
        <p:spPr>
          <a:xfrm>
            <a:off x="7722409" y="243457"/>
            <a:ext cx="16203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X" sz="48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112</a:t>
            </a:r>
          </a:p>
          <a:p>
            <a:pPr algn="ctr"/>
            <a:r>
              <a:rPr lang="en-MX" sz="2800" dirty="0">
                <a:latin typeface="+mj-lt"/>
              </a:rPr>
              <a:t>May 2024</a:t>
            </a:r>
          </a:p>
        </p:txBody>
      </p:sp>
    </p:spTree>
    <p:extLst>
      <p:ext uri="{BB962C8B-B14F-4D97-AF65-F5344CB8AC3E}">
        <p14:creationId xmlns:p14="http://schemas.microsoft.com/office/powerpoint/2010/main" val="285344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REST archives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Google Shape;34;p4">
            <a:extLst>
              <a:ext uri="{FF2B5EF4-FFF2-40B4-BE49-F238E27FC236}">
                <a16:creationId xmlns:a16="http://schemas.microsoft.com/office/drawing/2014/main" id="{58E999C5-8C92-53F7-6CEF-1F58D64C73BD}"/>
              </a:ext>
            </a:extLst>
          </p:cNvPr>
          <p:cNvSpPr txBox="1">
            <a:spLocks/>
          </p:cNvSpPr>
          <p:nvPr/>
        </p:nvSpPr>
        <p:spPr>
          <a:xfrm>
            <a:off x="735724" y="1328550"/>
            <a:ext cx="10618076" cy="4200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ts val="22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latin typeface="+mj-lt"/>
              <a:ea typeface="Arial"/>
              <a:cs typeface="Euphemia UCAS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r>
              <a:rPr lang="en-GB" sz="2400" dirty="0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The </a:t>
            </a:r>
            <a:r>
              <a:rPr lang="en-GB" sz="2400" dirty="0" err="1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Ensembl</a:t>
            </a:r>
            <a:r>
              <a:rPr lang="en-GB" sz="2400" dirty="0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 project provides archive services for up to five years, to match the </a:t>
            </a:r>
            <a:r>
              <a:rPr lang="en-GB" sz="2400" dirty="0" err="1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Ensembl</a:t>
            </a:r>
            <a:r>
              <a:rPr lang="en-GB" sz="2400" dirty="0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 website archives.</a:t>
            </a: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GB" sz="2400" dirty="0">
              <a:solidFill>
                <a:srgbClr val="000000"/>
              </a:solidFill>
              <a:latin typeface="+mj-lt"/>
              <a:ea typeface="Arial"/>
              <a:cs typeface="Euphemia UCAS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GB" sz="2400" dirty="0">
              <a:solidFill>
                <a:srgbClr val="000000"/>
              </a:solidFill>
              <a:latin typeface="+mj-lt"/>
              <a:ea typeface="Arial"/>
              <a:cs typeface="Euphemia UCAS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r>
              <a:rPr lang="en-GB" sz="2400" dirty="0">
                <a:solidFill>
                  <a:schemeClr val="accent1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  <a:hlinkClick r:id="rId3"/>
              </a:rPr>
              <a:t>http://e97.rest.ensembl.org</a:t>
            </a:r>
            <a:endParaRPr lang="en-GB" sz="2400" dirty="0">
              <a:solidFill>
                <a:schemeClr val="accent1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GB" sz="2400" dirty="0">
              <a:solidFill>
                <a:schemeClr val="accent1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485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2332</Words>
  <Application>Microsoft Macintosh PowerPoint</Application>
  <PresentationFormat>Widescreen</PresentationFormat>
  <Paragraphs>374</Paragraphs>
  <Slides>55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Courier New</vt:lpstr>
      <vt:lpstr>Euphemia UCAS</vt:lpstr>
      <vt:lpstr>Wingdings</vt:lpstr>
      <vt:lpstr>Office Theme</vt:lpstr>
      <vt:lpstr>Introduction to Ensembl REST and EnsemblLite</vt:lpstr>
      <vt:lpstr>Overview of the day</vt:lpstr>
      <vt:lpstr>Quick introductions!</vt:lpstr>
      <vt:lpstr>Ensembl REST introduction: Accessing genome data programatically</vt:lpstr>
      <vt:lpstr>Course materials</vt:lpstr>
      <vt:lpstr>What is Ensembl?</vt:lpstr>
      <vt:lpstr>Ensembl Features</vt:lpstr>
      <vt:lpstr>Release cycle</vt:lpstr>
      <vt:lpstr>REST archives</vt:lpstr>
      <vt:lpstr>How Ensembl is organised - Schemas</vt:lpstr>
      <vt:lpstr>Data objects</vt:lpstr>
      <vt:lpstr>Ensembl data model</vt:lpstr>
      <vt:lpstr>Ensembl data model</vt:lpstr>
      <vt:lpstr>Ensembl data model</vt:lpstr>
      <vt:lpstr>Features</vt:lpstr>
      <vt:lpstr>What is a REST API?</vt:lpstr>
      <vt:lpstr>Ensembl REST</vt:lpstr>
      <vt:lpstr>What is an endpoint?</vt:lpstr>
      <vt:lpstr>Endpoint documentation</vt:lpstr>
      <vt:lpstr>Functional groupings</vt:lpstr>
      <vt:lpstr>Archive</vt:lpstr>
      <vt:lpstr>Comparative genomics</vt:lpstr>
      <vt:lpstr>Cross references</vt:lpstr>
      <vt:lpstr>Information</vt:lpstr>
      <vt:lpstr>Linkage disequilibrium</vt:lpstr>
      <vt:lpstr>Lookup</vt:lpstr>
      <vt:lpstr>Mapping</vt:lpstr>
      <vt:lpstr>Ontologies and Taxonomy</vt:lpstr>
      <vt:lpstr>Overlap</vt:lpstr>
      <vt:lpstr>Phenotype associations</vt:lpstr>
      <vt:lpstr>Regulation</vt:lpstr>
      <vt:lpstr>Sequences</vt:lpstr>
      <vt:lpstr>Transcript haplotypes</vt:lpstr>
      <vt:lpstr>VEP</vt:lpstr>
      <vt:lpstr>Variation</vt:lpstr>
      <vt:lpstr>Endpoint Documentation</vt:lpstr>
      <vt:lpstr>Sample code</vt:lpstr>
      <vt:lpstr>Making a REST call in the browser</vt:lpstr>
      <vt:lpstr>Pinging the database</vt:lpstr>
      <vt:lpstr>Requesting a gene by ID</vt:lpstr>
      <vt:lpstr>HTTP Status Codes</vt:lpstr>
      <vt:lpstr>HTTP Status Codes</vt:lpstr>
      <vt:lpstr>HTTP Status Codes (cont.)</vt:lpstr>
      <vt:lpstr>Scripting around REST API calls</vt:lpstr>
      <vt:lpstr>Language agnostic access</vt:lpstr>
      <vt:lpstr>HTTP Methods – GET vs POST</vt:lpstr>
      <vt:lpstr>Rate limiting</vt:lpstr>
      <vt:lpstr>Want more? Full REST API training course</vt:lpstr>
      <vt:lpstr>Getting help</vt:lpstr>
      <vt:lpstr>Follow Ensembl</vt:lpstr>
      <vt:lpstr>Funders</vt:lpstr>
      <vt:lpstr>Training materials</vt:lpstr>
      <vt:lpstr>Training materials</vt:lpstr>
      <vt:lpstr>Training materials</vt:lpstr>
      <vt:lpstr>Time for exercises!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EnsEMBL</dc:title>
  <dc:creator>CARLA DANIELA ROBLES ESPINOZA</dc:creator>
  <cp:lastModifiedBy>CARLA DANIELA ROBLES ESPINOZA</cp:lastModifiedBy>
  <cp:revision>48</cp:revision>
  <dcterms:created xsi:type="dcterms:W3CDTF">2024-06-19T21:08:31Z</dcterms:created>
  <dcterms:modified xsi:type="dcterms:W3CDTF">2024-07-02T20:48:26Z</dcterms:modified>
</cp:coreProperties>
</file>